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2" r:id="rId3"/>
    <p:sldId id="290" r:id="rId4"/>
    <p:sldId id="268" r:id="rId5"/>
    <p:sldId id="276" r:id="rId6"/>
    <p:sldId id="291" r:id="rId7"/>
    <p:sldId id="292" r:id="rId8"/>
    <p:sldId id="293" r:id="rId9"/>
    <p:sldId id="295" r:id="rId10"/>
    <p:sldId id="294" r:id="rId11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097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192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289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384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480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2576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199672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6768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umii" initials="j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FF33"/>
    <a:srgbClr val="FF9999"/>
    <a:srgbClr val="6EC5CC"/>
    <a:srgbClr val="FFCC66"/>
    <a:srgbClr val="FFFFFF"/>
    <a:srgbClr val="8D84BD"/>
    <a:srgbClr val="E76291"/>
    <a:srgbClr val="FFCCCC"/>
    <a:srgbClr val="FFCC99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98" autoAdjust="0"/>
    <p:restoredTop sz="95586" autoAdjust="0"/>
  </p:normalViewPr>
  <p:slideViewPr>
    <p:cSldViewPr>
      <p:cViewPr varScale="1">
        <p:scale>
          <a:sx n="70" d="100"/>
          <a:sy n="70" d="100"/>
        </p:scale>
        <p:origin x="-1296" y="-96"/>
      </p:cViewPr>
      <p:guideLst>
        <p:guide orient="horz" pos="3339"/>
        <p:guide pos="5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58" y="-126"/>
      </p:cViewPr>
      <p:guideLst>
        <p:guide orient="horz" pos="3130"/>
        <p:guide pos="214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fld id="{2EB5D843-569B-4FC9-8B51-59A564A36CFA}" type="slidenum">
              <a:rPr lang="ja-JP" altLang="en-US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11024472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0" y="4720985"/>
            <a:ext cx="5446723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B12D74C-EEB2-4506-A2DC-A27B96D29FE8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20730239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5480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182340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" y="1916835"/>
            <a:ext cx="9901826" cy="2160239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 Yamaha Corporation.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9726" y="2852936"/>
            <a:ext cx="9901826" cy="1270415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758402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0" name="テキスト ボックス 9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 Yamaha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xmlns="" val="561099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階層テキスト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ja-JP" altLang="en-US" dirty="0" smtClean="0"/>
              <a:t>タイトル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フリー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xmlns="" val="310848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リズム記入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grpSp>
        <p:nvGrpSpPr>
          <p:cNvPr id="89" name="グループ化 88"/>
          <p:cNvGrpSpPr/>
          <p:nvPr userDrawn="1"/>
        </p:nvGrpSpPr>
        <p:grpSpPr>
          <a:xfrm>
            <a:off x="848544" y="1772816"/>
            <a:ext cx="8064896" cy="4541444"/>
            <a:chOff x="848544" y="1772816"/>
            <a:chExt cx="8064896" cy="4541444"/>
          </a:xfrm>
        </p:grpSpPr>
        <p:sp>
          <p:nvSpPr>
            <p:cNvPr id="5" name="角丸四角形 4"/>
            <p:cNvSpPr/>
            <p:nvPr userDrawn="1"/>
          </p:nvSpPr>
          <p:spPr>
            <a:xfrm>
              <a:off x="84854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角丸四角形 5"/>
            <p:cNvSpPr/>
            <p:nvPr userDrawn="1"/>
          </p:nvSpPr>
          <p:spPr>
            <a:xfrm>
              <a:off x="135260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角丸四角形 6"/>
            <p:cNvSpPr/>
            <p:nvPr userDrawn="1"/>
          </p:nvSpPr>
          <p:spPr>
            <a:xfrm>
              <a:off x="185665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角丸四角形 7"/>
            <p:cNvSpPr/>
            <p:nvPr userDrawn="1"/>
          </p:nvSpPr>
          <p:spPr>
            <a:xfrm>
              <a:off x="236071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角丸四角形 8"/>
            <p:cNvSpPr/>
            <p:nvPr userDrawn="1"/>
          </p:nvSpPr>
          <p:spPr>
            <a:xfrm>
              <a:off x="286476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角丸四角形 9"/>
            <p:cNvSpPr/>
            <p:nvPr userDrawn="1"/>
          </p:nvSpPr>
          <p:spPr>
            <a:xfrm>
              <a:off x="336882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角丸四角形 10"/>
            <p:cNvSpPr/>
            <p:nvPr userDrawn="1"/>
          </p:nvSpPr>
          <p:spPr>
            <a:xfrm>
              <a:off x="387288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角丸四角形 11"/>
            <p:cNvSpPr/>
            <p:nvPr userDrawn="1"/>
          </p:nvSpPr>
          <p:spPr>
            <a:xfrm>
              <a:off x="437693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角丸四角形 12"/>
            <p:cNvSpPr/>
            <p:nvPr userDrawn="1"/>
          </p:nvSpPr>
          <p:spPr>
            <a:xfrm>
              <a:off x="488099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角丸四角形 13"/>
            <p:cNvSpPr/>
            <p:nvPr userDrawn="1"/>
          </p:nvSpPr>
          <p:spPr>
            <a:xfrm>
              <a:off x="538504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角丸四角形 14"/>
            <p:cNvSpPr/>
            <p:nvPr userDrawn="1"/>
          </p:nvSpPr>
          <p:spPr>
            <a:xfrm>
              <a:off x="588910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角丸四角形 15"/>
            <p:cNvSpPr/>
            <p:nvPr userDrawn="1"/>
          </p:nvSpPr>
          <p:spPr>
            <a:xfrm>
              <a:off x="639316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角丸四角形 16"/>
            <p:cNvSpPr/>
            <p:nvPr userDrawn="1"/>
          </p:nvSpPr>
          <p:spPr>
            <a:xfrm>
              <a:off x="689721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角丸四角形 17"/>
            <p:cNvSpPr/>
            <p:nvPr userDrawn="1"/>
          </p:nvSpPr>
          <p:spPr>
            <a:xfrm>
              <a:off x="740127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角丸四角形 18"/>
            <p:cNvSpPr/>
            <p:nvPr userDrawn="1"/>
          </p:nvSpPr>
          <p:spPr>
            <a:xfrm>
              <a:off x="790532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角丸四角形 19"/>
            <p:cNvSpPr/>
            <p:nvPr userDrawn="1"/>
          </p:nvSpPr>
          <p:spPr>
            <a:xfrm>
              <a:off x="840938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角丸四角形 20"/>
            <p:cNvSpPr/>
            <p:nvPr userDrawn="1"/>
          </p:nvSpPr>
          <p:spPr>
            <a:xfrm>
              <a:off x="84854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角丸四角形 21"/>
            <p:cNvSpPr/>
            <p:nvPr userDrawn="1"/>
          </p:nvSpPr>
          <p:spPr>
            <a:xfrm>
              <a:off x="135260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角丸四角形 22"/>
            <p:cNvSpPr/>
            <p:nvPr userDrawn="1"/>
          </p:nvSpPr>
          <p:spPr>
            <a:xfrm>
              <a:off x="185665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角丸四角形 23"/>
            <p:cNvSpPr/>
            <p:nvPr userDrawn="1"/>
          </p:nvSpPr>
          <p:spPr>
            <a:xfrm>
              <a:off x="236071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角丸四角形 24"/>
            <p:cNvSpPr/>
            <p:nvPr userDrawn="1"/>
          </p:nvSpPr>
          <p:spPr>
            <a:xfrm>
              <a:off x="286476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角丸四角形 25"/>
            <p:cNvSpPr/>
            <p:nvPr userDrawn="1"/>
          </p:nvSpPr>
          <p:spPr>
            <a:xfrm>
              <a:off x="336882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角丸四角形 26"/>
            <p:cNvSpPr/>
            <p:nvPr userDrawn="1"/>
          </p:nvSpPr>
          <p:spPr>
            <a:xfrm>
              <a:off x="387288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角丸四角形 27"/>
            <p:cNvSpPr/>
            <p:nvPr userDrawn="1"/>
          </p:nvSpPr>
          <p:spPr>
            <a:xfrm>
              <a:off x="437693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角丸四角形 28"/>
            <p:cNvSpPr/>
            <p:nvPr userDrawn="1"/>
          </p:nvSpPr>
          <p:spPr>
            <a:xfrm>
              <a:off x="488099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角丸四角形 29"/>
            <p:cNvSpPr/>
            <p:nvPr userDrawn="1"/>
          </p:nvSpPr>
          <p:spPr>
            <a:xfrm>
              <a:off x="538504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角丸四角形 30"/>
            <p:cNvSpPr/>
            <p:nvPr userDrawn="1"/>
          </p:nvSpPr>
          <p:spPr>
            <a:xfrm>
              <a:off x="588910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角丸四角形 31"/>
            <p:cNvSpPr/>
            <p:nvPr userDrawn="1"/>
          </p:nvSpPr>
          <p:spPr>
            <a:xfrm>
              <a:off x="639316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角丸四角形 32"/>
            <p:cNvSpPr/>
            <p:nvPr userDrawn="1"/>
          </p:nvSpPr>
          <p:spPr>
            <a:xfrm>
              <a:off x="689721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角丸四角形 33"/>
            <p:cNvSpPr/>
            <p:nvPr userDrawn="1"/>
          </p:nvSpPr>
          <p:spPr>
            <a:xfrm>
              <a:off x="740127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角丸四角形 34"/>
            <p:cNvSpPr/>
            <p:nvPr userDrawn="1"/>
          </p:nvSpPr>
          <p:spPr>
            <a:xfrm>
              <a:off x="790532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角丸四角形 35"/>
            <p:cNvSpPr/>
            <p:nvPr userDrawn="1"/>
          </p:nvSpPr>
          <p:spPr>
            <a:xfrm>
              <a:off x="840938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角丸四角形 36"/>
            <p:cNvSpPr/>
            <p:nvPr userDrawn="1"/>
          </p:nvSpPr>
          <p:spPr>
            <a:xfrm>
              <a:off x="84854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角丸四角形 37"/>
            <p:cNvSpPr/>
            <p:nvPr userDrawn="1"/>
          </p:nvSpPr>
          <p:spPr>
            <a:xfrm>
              <a:off x="135260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角丸四角形 38"/>
            <p:cNvSpPr/>
            <p:nvPr userDrawn="1"/>
          </p:nvSpPr>
          <p:spPr>
            <a:xfrm>
              <a:off x="185665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角丸四角形 39"/>
            <p:cNvSpPr/>
            <p:nvPr userDrawn="1"/>
          </p:nvSpPr>
          <p:spPr>
            <a:xfrm>
              <a:off x="236071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角丸四角形 40"/>
            <p:cNvSpPr/>
            <p:nvPr userDrawn="1"/>
          </p:nvSpPr>
          <p:spPr>
            <a:xfrm>
              <a:off x="286476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角丸四角形 41"/>
            <p:cNvSpPr/>
            <p:nvPr userDrawn="1"/>
          </p:nvSpPr>
          <p:spPr>
            <a:xfrm>
              <a:off x="336882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角丸四角形 42"/>
            <p:cNvSpPr/>
            <p:nvPr userDrawn="1"/>
          </p:nvSpPr>
          <p:spPr>
            <a:xfrm>
              <a:off x="387288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角丸四角形 43"/>
            <p:cNvSpPr/>
            <p:nvPr userDrawn="1"/>
          </p:nvSpPr>
          <p:spPr>
            <a:xfrm>
              <a:off x="437693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角丸四角形 44"/>
            <p:cNvSpPr/>
            <p:nvPr userDrawn="1"/>
          </p:nvSpPr>
          <p:spPr>
            <a:xfrm>
              <a:off x="488099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角丸四角形 45"/>
            <p:cNvSpPr/>
            <p:nvPr userDrawn="1"/>
          </p:nvSpPr>
          <p:spPr>
            <a:xfrm>
              <a:off x="538504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角丸四角形 46"/>
            <p:cNvSpPr/>
            <p:nvPr userDrawn="1"/>
          </p:nvSpPr>
          <p:spPr>
            <a:xfrm>
              <a:off x="588910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角丸四角形 47"/>
            <p:cNvSpPr/>
            <p:nvPr userDrawn="1"/>
          </p:nvSpPr>
          <p:spPr>
            <a:xfrm>
              <a:off x="639316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角丸四角形 48"/>
            <p:cNvSpPr/>
            <p:nvPr userDrawn="1"/>
          </p:nvSpPr>
          <p:spPr>
            <a:xfrm>
              <a:off x="689721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角丸四角形 49"/>
            <p:cNvSpPr/>
            <p:nvPr userDrawn="1"/>
          </p:nvSpPr>
          <p:spPr>
            <a:xfrm>
              <a:off x="740127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角丸四角形 50"/>
            <p:cNvSpPr/>
            <p:nvPr userDrawn="1"/>
          </p:nvSpPr>
          <p:spPr>
            <a:xfrm>
              <a:off x="790532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角丸四角形 51"/>
            <p:cNvSpPr/>
            <p:nvPr userDrawn="1"/>
          </p:nvSpPr>
          <p:spPr>
            <a:xfrm>
              <a:off x="840938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角丸四角形 52"/>
            <p:cNvSpPr/>
            <p:nvPr userDrawn="1"/>
          </p:nvSpPr>
          <p:spPr>
            <a:xfrm>
              <a:off x="84854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角丸四角形 53"/>
            <p:cNvSpPr/>
            <p:nvPr userDrawn="1"/>
          </p:nvSpPr>
          <p:spPr>
            <a:xfrm>
              <a:off x="135260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角丸四角形 54"/>
            <p:cNvSpPr/>
            <p:nvPr userDrawn="1"/>
          </p:nvSpPr>
          <p:spPr>
            <a:xfrm>
              <a:off x="185665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角丸四角形 55"/>
            <p:cNvSpPr/>
            <p:nvPr userDrawn="1"/>
          </p:nvSpPr>
          <p:spPr>
            <a:xfrm>
              <a:off x="236071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角丸四角形 56"/>
            <p:cNvSpPr/>
            <p:nvPr userDrawn="1"/>
          </p:nvSpPr>
          <p:spPr>
            <a:xfrm>
              <a:off x="286476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角丸四角形 57"/>
            <p:cNvSpPr/>
            <p:nvPr userDrawn="1"/>
          </p:nvSpPr>
          <p:spPr>
            <a:xfrm>
              <a:off x="336882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角丸四角形 58"/>
            <p:cNvSpPr/>
            <p:nvPr userDrawn="1"/>
          </p:nvSpPr>
          <p:spPr>
            <a:xfrm>
              <a:off x="387288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角丸四角形 59"/>
            <p:cNvSpPr/>
            <p:nvPr userDrawn="1"/>
          </p:nvSpPr>
          <p:spPr>
            <a:xfrm>
              <a:off x="437693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角丸四角形 60"/>
            <p:cNvSpPr/>
            <p:nvPr userDrawn="1"/>
          </p:nvSpPr>
          <p:spPr>
            <a:xfrm>
              <a:off x="488099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角丸四角形 61"/>
            <p:cNvSpPr/>
            <p:nvPr userDrawn="1"/>
          </p:nvSpPr>
          <p:spPr>
            <a:xfrm>
              <a:off x="538504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角丸四角形 62"/>
            <p:cNvSpPr/>
            <p:nvPr userDrawn="1"/>
          </p:nvSpPr>
          <p:spPr>
            <a:xfrm>
              <a:off x="588910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角丸四角形 63"/>
            <p:cNvSpPr/>
            <p:nvPr userDrawn="1"/>
          </p:nvSpPr>
          <p:spPr>
            <a:xfrm>
              <a:off x="639316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角丸四角形 64"/>
            <p:cNvSpPr/>
            <p:nvPr userDrawn="1"/>
          </p:nvSpPr>
          <p:spPr>
            <a:xfrm>
              <a:off x="689721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角丸四角形 65"/>
            <p:cNvSpPr/>
            <p:nvPr userDrawn="1"/>
          </p:nvSpPr>
          <p:spPr>
            <a:xfrm>
              <a:off x="740127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角丸四角形 66"/>
            <p:cNvSpPr/>
            <p:nvPr userDrawn="1"/>
          </p:nvSpPr>
          <p:spPr>
            <a:xfrm>
              <a:off x="790532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角丸四角形 67"/>
            <p:cNvSpPr/>
            <p:nvPr userDrawn="1"/>
          </p:nvSpPr>
          <p:spPr>
            <a:xfrm>
              <a:off x="840938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角丸四角形 68"/>
            <p:cNvSpPr/>
            <p:nvPr userDrawn="1"/>
          </p:nvSpPr>
          <p:spPr>
            <a:xfrm>
              <a:off x="84854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角丸四角形 69"/>
            <p:cNvSpPr/>
            <p:nvPr userDrawn="1"/>
          </p:nvSpPr>
          <p:spPr>
            <a:xfrm>
              <a:off x="135260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角丸四角形 70"/>
            <p:cNvSpPr/>
            <p:nvPr userDrawn="1"/>
          </p:nvSpPr>
          <p:spPr>
            <a:xfrm>
              <a:off x="185665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角丸四角形 71"/>
            <p:cNvSpPr/>
            <p:nvPr userDrawn="1"/>
          </p:nvSpPr>
          <p:spPr>
            <a:xfrm>
              <a:off x="236071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角丸四角形 72"/>
            <p:cNvSpPr/>
            <p:nvPr userDrawn="1"/>
          </p:nvSpPr>
          <p:spPr>
            <a:xfrm>
              <a:off x="286476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角丸四角形 73"/>
            <p:cNvSpPr/>
            <p:nvPr userDrawn="1"/>
          </p:nvSpPr>
          <p:spPr>
            <a:xfrm>
              <a:off x="336882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角丸四角形 74"/>
            <p:cNvSpPr/>
            <p:nvPr userDrawn="1"/>
          </p:nvSpPr>
          <p:spPr>
            <a:xfrm>
              <a:off x="387288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角丸四角形 75"/>
            <p:cNvSpPr/>
            <p:nvPr userDrawn="1"/>
          </p:nvSpPr>
          <p:spPr>
            <a:xfrm>
              <a:off x="437693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角丸四角形 76"/>
            <p:cNvSpPr/>
            <p:nvPr userDrawn="1"/>
          </p:nvSpPr>
          <p:spPr>
            <a:xfrm>
              <a:off x="488099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角丸四角形 77"/>
            <p:cNvSpPr/>
            <p:nvPr userDrawn="1"/>
          </p:nvSpPr>
          <p:spPr>
            <a:xfrm>
              <a:off x="538504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角丸四角形 78"/>
            <p:cNvSpPr/>
            <p:nvPr userDrawn="1"/>
          </p:nvSpPr>
          <p:spPr>
            <a:xfrm>
              <a:off x="588910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角丸四角形 79"/>
            <p:cNvSpPr/>
            <p:nvPr userDrawn="1"/>
          </p:nvSpPr>
          <p:spPr>
            <a:xfrm>
              <a:off x="639316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角丸四角形 80"/>
            <p:cNvSpPr/>
            <p:nvPr userDrawn="1"/>
          </p:nvSpPr>
          <p:spPr>
            <a:xfrm>
              <a:off x="689721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角丸四角形 81"/>
            <p:cNvSpPr/>
            <p:nvPr userDrawn="1"/>
          </p:nvSpPr>
          <p:spPr>
            <a:xfrm>
              <a:off x="740127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角丸四角形 82"/>
            <p:cNvSpPr/>
            <p:nvPr userDrawn="1"/>
          </p:nvSpPr>
          <p:spPr>
            <a:xfrm>
              <a:off x="790532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角丸四角形 83"/>
            <p:cNvSpPr/>
            <p:nvPr userDrawn="1"/>
          </p:nvSpPr>
          <p:spPr>
            <a:xfrm>
              <a:off x="840938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5" name="直線コネクタ 84"/>
            <p:cNvCxnSpPr/>
            <p:nvPr userDrawn="1"/>
          </p:nvCxnSpPr>
          <p:spPr>
            <a:xfrm>
              <a:off x="4880992" y="1772816"/>
              <a:ext cx="0" cy="4541444"/>
            </a:xfrm>
            <a:prstGeom prst="line">
              <a:avLst/>
            </a:prstGeom>
            <a:ln w="60325">
              <a:solidFill>
                <a:srgbClr val="0070C0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179422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めあ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 userDrawn="1"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円/楕円 10"/>
          <p:cNvSpPr/>
          <p:nvPr userDrawn="1"/>
        </p:nvSpPr>
        <p:spPr bwMode="auto">
          <a:xfrm>
            <a:off x="776536" y="126876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280592" y="3933056"/>
            <a:ext cx="7344816" cy="2159869"/>
          </a:xfrm>
        </p:spPr>
        <p:txBody>
          <a:bodyPr/>
          <a:lstStyle>
            <a:lvl1pPr>
              <a:defRPr sz="24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ja-JP" altLang="en-US" dirty="0" smtClean="0"/>
              <a:t>第１レベル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448780"/>
            <a:ext cx="7704856" cy="1368151"/>
          </a:xfrm>
        </p:spPr>
        <p:txBody>
          <a:bodyPr anchor="ctr" anchorCtr="0"/>
          <a:lstStyle>
            <a:lvl1pPr marL="0" indent="0" algn="ctr">
              <a:buNone/>
              <a:defRPr sz="3600" b="1"/>
            </a:lvl1pPr>
            <a:lvl2pPr marL="392310" indent="0">
              <a:buNone/>
              <a:defRPr/>
            </a:lvl2pPr>
            <a:lvl3pPr marL="676645" indent="0">
              <a:buNone/>
              <a:defRPr/>
            </a:lvl3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</p:txBody>
      </p:sp>
      <p:sp>
        <p:nvSpPr>
          <p:cNvPr id="13" name="角丸四角形 12"/>
          <p:cNvSpPr/>
          <p:nvPr userDrawn="1"/>
        </p:nvSpPr>
        <p:spPr bwMode="auto">
          <a:xfrm>
            <a:off x="3404828" y="3298049"/>
            <a:ext cx="3096344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3" hasCustomPrompt="1"/>
          </p:nvPr>
        </p:nvSpPr>
        <p:spPr>
          <a:xfrm>
            <a:off x="3513138" y="3357563"/>
            <a:ext cx="2880022" cy="3587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52477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正方形/長方形 5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1272" y="6511652"/>
            <a:ext cx="23114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16496" y="188640"/>
            <a:ext cx="907300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2" name="テキスト ボックス 1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 Yamaha Corporation.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4072" r:id="rId2"/>
    <p:sldLayoutId id="2147483650" r:id="rId3"/>
    <p:sldLayoutId id="2147484070" r:id="rId4"/>
    <p:sldLayoutId id="2147484073" r:id="rId5"/>
    <p:sldLayoutId id="2147484071" r:id="rId6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097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192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289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384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7760" indent="-284335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400" b="1" baseline="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615460" indent="-223150" algn="l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kumimoji="1" sz="24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881798" indent="-20515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20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180532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8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1446871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6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028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6pPr>
      <a:lvl7pPr marL="2971124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7pPr>
      <a:lvl8pPr marL="3428220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8pPr>
      <a:lvl9pPr marL="3885316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タイトル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smtClean="0"/>
              <a:t>音楽づくり授業 ③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862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4648" y="1899437"/>
            <a:ext cx="6276181" cy="440988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自分たちの歌をチェックしてみよう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20552" y="1052736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自分たちの歌をメロディー記入表に書いて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lang="ja-JP" altLang="en-US" sz="24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どのよう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にみがきをかけるか、グループで話し合おう！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7" name="角丸四角形吹き出し 6"/>
          <p:cNvSpPr/>
          <p:nvPr/>
        </p:nvSpPr>
        <p:spPr bwMode="auto">
          <a:xfrm>
            <a:off x="6249144" y="3140968"/>
            <a:ext cx="3384376" cy="1152128"/>
          </a:xfrm>
          <a:prstGeom prst="wedgeRoundRectCallout">
            <a:avLst>
              <a:gd name="adj1" fmla="val -70920"/>
              <a:gd name="adj2" fmla="val 54936"/>
              <a:gd name="adj3" fmla="val 16667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b="1" dirty="0" smtClean="0">
                <a:latin typeface="メイリオ"/>
                <a:ea typeface="メイリオ"/>
                <a:cs typeface="メイリオ"/>
              </a:rPr>
              <a:t>音の並びがゴツゴツしているから</a:t>
            </a:r>
            <a:endParaRPr lang="en-US" altLang="ja-JP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なめらかにしよう。</a:t>
            </a:r>
          </a:p>
        </p:txBody>
      </p:sp>
    </p:spTree>
    <p:extLst>
      <p:ext uri="{BB962C8B-B14F-4D97-AF65-F5344CB8AC3E}">
        <p14:creationId xmlns:p14="http://schemas.microsoft.com/office/powerpoint/2010/main" xmlns="" val="19051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今日のめあて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992560" y="3861048"/>
            <a:ext cx="8064896" cy="2159869"/>
          </a:xfrm>
        </p:spPr>
        <p:txBody>
          <a:bodyPr anchor="ctr" anchorCtr="0"/>
          <a:lstStyle/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dirty="0" smtClean="0"/>
              <a:t>前回つくった歌にみがきをかけて完成させます</a:t>
            </a:r>
            <a:endParaRPr lang="en-US" altLang="ja-JP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dirty="0" smtClean="0"/>
              <a:t>グループごとにつくった歌を歌う練習をします</a:t>
            </a:r>
            <a:endParaRPr lang="en-US" altLang="ja-JP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dirty="0" smtClean="0"/>
              <a:t>グループごとに歌って</a:t>
            </a:r>
            <a:r>
              <a:rPr lang="ja-JP" altLang="en-US" smtClean="0"/>
              <a:t>発表します</a:t>
            </a:r>
            <a:endParaRPr lang="en-US" altLang="ja-JP" dirty="0" smtClean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xfrm>
            <a:off x="1100572" y="1556792"/>
            <a:ext cx="7704856" cy="1368151"/>
          </a:xfrm>
        </p:spPr>
        <p:txBody>
          <a:bodyPr/>
          <a:lstStyle/>
          <a:p>
            <a:r>
              <a:rPr lang="ja-JP" altLang="en-US" dirty="0" smtClean="0"/>
              <a:t>つくった歌にみがきをかけて</a:t>
            </a:r>
            <a:endParaRPr lang="en-US" altLang="ja-JP" dirty="0" smtClean="0"/>
          </a:p>
          <a:p>
            <a:r>
              <a:rPr kumimoji="1" lang="ja-JP" altLang="en-US" dirty="0" smtClean="0"/>
              <a:t>発表しよう</a:t>
            </a:r>
            <a:r>
              <a:rPr kumimoji="1" lang="en-US" altLang="ja-JP" dirty="0" smtClean="0"/>
              <a:t>!</a:t>
            </a: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ja-JP" altLang="en-US" dirty="0" smtClean="0"/>
              <a:t>授業の進め方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035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前回</a:t>
            </a:r>
            <a:r>
              <a:rPr lang="ja-JP" altLang="en-US" dirty="0" smtClean="0"/>
              <a:t>の復習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sp>
        <p:nvSpPr>
          <p:cNvPr id="10" name="角丸四角形 9"/>
          <p:cNvSpPr/>
          <p:nvPr/>
        </p:nvSpPr>
        <p:spPr bwMode="auto">
          <a:xfrm>
            <a:off x="560512" y="1412776"/>
            <a:ext cx="8784976" cy="3024336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コンテンツ プレースホルダ 2"/>
          <p:cNvSpPr txBox="1">
            <a:spLocks/>
          </p:cNvSpPr>
          <p:nvPr/>
        </p:nvSpPr>
        <p:spPr bwMode="auto">
          <a:xfrm>
            <a:off x="776536" y="1844824"/>
            <a:ext cx="835292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歌詞</a:t>
            </a:r>
            <a:r>
              <a:rPr lang="ja-JP" altLang="en-US" sz="2000" kern="0" dirty="0" smtClean="0"/>
              <a:t>を考える（１小節に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８</a:t>
            </a:r>
            <a:r>
              <a:rPr lang="ja-JP" altLang="en-US" sz="2000" kern="0" dirty="0" smtClean="0"/>
              <a:t>文字以内）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リズム</a:t>
            </a:r>
            <a:r>
              <a:rPr lang="ja-JP" altLang="en-US" sz="2000" kern="0" dirty="0" smtClean="0"/>
              <a:t>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言葉の区切り</a:t>
            </a:r>
            <a:r>
              <a:rPr lang="ja-JP" altLang="en-US" sz="2000" kern="0" dirty="0" smtClean="0"/>
              <a:t>をわかりやすくしよう）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 smtClean="0"/>
              <a:t>音の高さを考える（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言葉の上がり下がり</a:t>
            </a:r>
            <a:r>
              <a:rPr lang="ja-JP" altLang="en-US" sz="2000" kern="0" dirty="0" smtClean="0"/>
              <a:t>を手がかりにしよう）</a:t>
            </a:r>
            <a:endParaRPr lang="en-US" altLang="ja-JP" sz="2000" kern="0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 smtClean="0">
                <a:solidFill>
                  <a:srgbClr val="FF0000"/>
                </a:solidFill>
              </a:rPr>
              <a:t>伴奏に合うメロディーにしよう</a:t>
            </a:r>
            <a:endParaRPr lang="en-US" altLang="ja-JP" sz="2000" kern="0" dirty="0" smtClean="0">
              <a:solidFill>
                <a:srgbClr val="FF0000"/>
              </a:solidFill>
            </a:endParaRPr>
          </a:p>
        </p:txBody>
      </p:sp>
      <p:sp>
        <p:nvSpPr>
          <p:cNvPr id="12" name="角丸四角形 11"/>
          <p:cNvSpPr/>
          <p:nvPr/>
        </p:nvSpPr>
        <p:spPr bwMode="auto">
          <a:xfrm>
            <a:off x="2828764" y="1196752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テキスト プレースホルダー 16"/>
          <p:cNvSpPr txBox="1">
            <a:spLocks/>
          </p:cNvSpPr>
          <p:nvPr/>
        </p:nvSpPr>
        <p:spPr>
          <a:xfrm>
            <a:off x="3134798" y="1269392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/>
              <a:t>歌</a:t>
            </a:r>
            <a:r>
              <a:rPr lang="ja-JP" altLang="en-US" kern="0" dirty="0" smtClean="0"/>
              <a:t>づくりの手順</a:t>
            </a:r>
            <a:endParaRPr lang="ja-JP" altLang="en-US" kern="0" dirty="0"/>
          </a:p>
        </p:txBody>
      </p:sp>
      <p:sp>
        <p:nvSpPr>
          <p:cNvPr id="16" name="円/楕円 15"/>
          <p:cNvSpPr/>
          <p:nvPr/>
        </p:nvSpPr>
        <p:spPr bwMode="auto">
          <a:xfrm rot="1180531">
            <a:off x="7457859" y="1107669"/>
            <a:ext cx="2244768" cy="126013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6"/>
          <p:cNvSpPr txBox="1">
            <a:spLocks/>
          </p:cNvSpPr>
          <p:nvPr/>
        </p:nvSpPr>
        <p:spPr bwMode="auto">
          <a:xfrm rot="1180531">
            <a:off x="7458167" y="1107669"/>
            <a:ext cx="2244768" cy="126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900" kern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  <a:lvl2pPr marL="457097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192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289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384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5480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2576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199672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6768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ja-JP" altLang="en-US" sz="2000" b="1" dirty="0" smtClean="0">
                <a:solidFill>
                  <a:schemeClr val="tx1"/>
                </a:solidFill>
              </a:rPr>
              <a:t>みんな</a:t>
            </a:r>
            <a:endParaRPr lang="en-US" altLang="ja-JP" sz="2000" b="1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b="1" dirty="0" smtClean="0">
                <a:solidFill>
                  <a:schemeClr val="tx1"/>
                </a:solidFill>
              </a:rPr>
              <a:t>覚えてるかな？</a:t>
            </a:r>
            <a:endParaRPr lang="en-US" altLang="ja-JP" sz="2000" b="1" dirty="0" smtClean="0">
              <a:solidFill>
                <a:schemeClr val="tx1"/>
              </a:solidFill>
            </a:endParaRPr>
          </a:p>
        </p:txBody>
      </p:sp>
      <p:sp>
        <p:nvSpPr>
          <p:cNvPr id="14" name="下矢印 13"/>
          <p:cNvSpPr/>
          <p:nvPr/>
        </p:nvSpPr>
        <p:spPr bwMode="auto">
          <a:xfrm>
            <a:off x="4592960" y="4221088"/>
            <a:ext cx="648072" cy="504056"/>
          </a:xfrm>
          <a:prstGeom prst="down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円/楕円 14"/>
          <p:cNvSpPr/>
          <p:nvPr/>
        </p:nvSpPr>
        <p:spPr bwMode="auto">
          <a:xfrm>
            <a:off x="776536" y="4869160"/>
            <a:ext cx="8352928" cy="1296144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8" name="テキスト プレースホルダー 6"/>
          <p:cNvSpPr txBox="1">
            <a:spLocks/>
          </p:cNvSpPr>
          <p:nvPr/>
        </p:nvSpPr>
        <p:spPr bwMode="auto">
          <a:xfrm>
            <a:off x="1064568" y="5157192"/>
            <a:ext cx="770485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900" kern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  <a:lvl2pPr marL="457097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192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289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384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5480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2576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199672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6768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ja-JP" altLang="en-US" sz="3200" b="1" dirty="0" smtClean="0">
                <a:solidFill>
                  <a:schemeClr val="tx1"/>
                </a:solidFill>
              </a:rPr>
              <a:t>さらに</a:t>
            </a:r>
            <a:r>
              <a:rPr lang="ja-JP" altLang="en-US" sz="3200" b="1" dirty="0">
                <a:solidFill>
                  <a:schemeClr val="tx1"/>
                </a:solidFill>
              </a:rPr>
              <a:t>みがき</a:t>
            </a:r>
            <a:r>
              <a:rPr lang="ja-JP" altLang="en-US" sz="3200" b="1" dirty="0" smtClean="0">
                <a:solidFill>
                  <a:schemeClr val="tx1"/>
                </a:solidFill>
              </a:rPr>
              <a:t>をかけよう！</a:t>
            </a:r>
            <a:endParaRPr lang="en-US" altLang="ja-JP" sz="32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879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歌</a:t>
            </a:r>
            <a:r>
              <a:rPr lang="ja-JP" altLang="en-US" dirty="0" smtClean="0"/>
              <a:t>にみがきをかける方法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61934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みがきをかけるポイント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sp>
        <p:nvSpPr>
          <p:cNvPr id="14" name="角丸四角形 13"/>
          <p:cNvSpPr/>
          <p:nvPr/>
        </p:nvSpPr>
        <p:spPr bwMode="auto">
          <a:xfrm>
            <a:off x="1208584" y="1340768"/>
            <a:ext cx="3528392" cy="1008112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歌いやすくする</a:t>
            </a:r>
          </a:p>
        </p:txBody>
      </p:sp>
      <p:sp>
        <p:nvSpPr>
          <p:cNvPr id="15" name="角丸四角形 14"/>
          <p:cNvSpPr/>
          <p:nvPr/>
        </p:nvSpPr>
        <p:spPr bwMode="auto">
          <a:xfrm>
            <a:off x="5025008" y="1340768"/>
            <a:ext cx="3528392" cy="1008112"/>
          </a:xfrm>
          <a:prstGeom prst="roundRect">
            <a:avLst/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伝わりやすくする</a:t>
            </a:r>
          </a:p>
        </p:txBody>
      </p:sp>
      <p:sp>
        <p:nvSpPr>
          <p:cNvPr id="18" name="角丸四角形 17"/>
          <p:cNvSpPr/>
          <p:nvPr/>
        </p:nvSpPr>
        <p:spPr bwMode="auto">
          <a:xfrm>
            <a:off x="560512" y="3140968"/>
            <a:ext cx="8784976" cy="3024336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32520" y="2535309"/>
            <a:ext cx="8784976" cy="461643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そのためには・・・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776536" y="3471413"/>
            <a:ext cx="8280920" cy="461643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・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言葉の区切り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をわかりやすくしようー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休符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・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音を伸ばす</a:t>
            </a:r>
            <a:endParaRPr lang="en-US" altLang="ja-JP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76536" y="4047477"/>
            <a:ext cx="8280920" cy="461643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・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言葉の上がり下がり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に注意しよう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4" name="円/楕円 23"/>
          <p:cNvSpPr/>
          <p:nvPr/>
        </p:nvSpPr>
        <p:spPr bwMode="auto">
          <a:xfrm>
            <a:off x="1424608" y="4653136"/>
            <a:ext cx="3240360" cy="1224136"/>
          </a:xfrm>
          <a:prstGeom prst="ellipse">
            <a:avLst/>
          </a:prstGeom>
          <a:solidFill>
            <a:srgbClr val="FF999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音の並び</a:t>
            </a:r>
          </a:p>
        </p:txBody>
      </p:sp>
      <p:sp>
        <p:nvSpPr>
          <p:cNvPr id="25" name="円/楕円 24"/>
          <p:cNvSpPr/>
          <p:nvPr/>
        </p:nvSpPr>
        <p:spPr bwMode="auto">
          <a:xfrm>
            <a:off x="5025008" y="4653136"/>
            <a:ext cx="3384376" cy="1224136"/>
          </a:xfrm>
          <a:prstGeom prst="ellipse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くり返し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249144" y="3316048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きゅう </a:t>
            </a:r>
            <a:r>
              <a:rPr kumimoji="1" lang="ja-JP" altLang="en-US" sz="1000" b="1" dirty="0" err="1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ふ</a:t>
            </a:r>
            <a:r>
              <a:rPr kumimoji="1"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833320" y="3329696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の　　</a:t>
            </a:r>
          </a:p>
        </p:txBody>
      </p:sp>
    </p:spTree>
    <p:extLst>
      <p:ext uri="{BB962C8B-B14F-4D97-AF65-F5344CB8AC3E}">
        <p14:creationId xmlns:p14="http://schemas.microsoft.com/office/powerpoint/2010/main" xmlns="" val="188339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/>
      <p:bldP spid="21" grpId="0"/>
      <p:bldP spid="22" grpId="0"/>
      <p:bldP spid="24" grpId="0" animBg="1"/>
      <p:bldP spid="25" grpId="0" animBg="1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5048" y="1124744"/>
            <a:ext cx="4199557" cy="3103184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音の並び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16496" y="1124744"/>
            <a:ext cx="914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歌いやすくするためには・・・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16496" y="3573016"/>
            <a:ext cx="914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でも、同じような音で作ると・・・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" name="角丸四角形吹き出し 7"/>
          <p:cNvSpPr/>
          <p:nvPr/>
        </p:nvSpPr>
        <p:spPr bwMode="auto">
          <a:xfrm>
            <a:off x="1280592" y="1844824"/>
            <a:ext cx="3240360" cy="1152128"/>
          </a:xfrm>
          <a:prstGeom prst="wedgeRoundRectCallout">
            <a:avLst>
              <a:gd name="adj1" fmla="val 75651"/>
              <a:gd name="adj2" fmla="val 7553"/>
              <a:gd name="adj3" fmla="val 16667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音が飛びすぎてて</a:t>
            </a:r>
            <a:endParaRPr lang="en-US" altLang="ja-JP" sz="20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歌えないよ・・・</a:t>
            </a:r>
          </a:p>
        </p:txBody>
      </p:sp>
      <p:sp>
        <p:nvSpPr>
          <p:cNvPr id="10" name="角丸四角形吹き出し 9"/>
          <p:cNvSpPr/>
          <p:nvPr/>
        </p:nvSpPr>
        <p:spPr bwMode="auto">
          <a:xfrm>
            <a:off x="5529064" y="4653136"/>
            <a:ext cx="2592288" cy="1224136"/>
          </a:xfrm>
          <a:prstGeom prst="wedgeRoundRectCallout">
            <a:avLst>
              <a:gd name="adj1" fmla="val -76581"/>
              <a:gd name="adj2" fmla="val 17077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お経みたいで</a:t>
            </a:r>
            <a:endParaRPr kumimoji="1" lang="en-US" altLang="ja-JP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つまんない・・・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8564" y="4037538"/>
            <a:ext cx="3744416" cy="2239308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テキスト ボックス 10"/>
          <p:cNvSpPr txBox="1"/>
          <p:nvPr/>
        </p:nvSpPr>
        <p:spPr>
          <a:xfrm>
            <a:off x="6163488" y="4691179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きょう</a:t>
            </a:r>
            <a:r>
              <a:rPr kumimoji="1" lang="ja-JP" altLang="en-US" sz="1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音の並び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040" y="1649194"/>
            <a:ext cx="4331766" cy="321996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480" y="1628800"/>
            <a:ext cx="4447676" cy="324036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grpSp>
        <p:nvGrpSpPr>
          <p:cNvPr id="24" name="グループ化 23"/>
          <p:cNvGrpSpPr/>
          <p:nvPr/>
        </p:nvGrpSpPr>
        <p:grpSpPr>
          <a:xfrm>
            <a:off x="1064568" y="2276872"/>
            <a:ext cx="2808312" cy="2448272"/>
            <a:chOff x="1064568" y="1916832"/>
            <a:chExt cx="2808312" cy="2448272"/>
          </a:xfrm>
        </p:grpSpPr>
        <p:cxnSp>
          <p:nvCxnSpPr>
            <p:cNvPr id="8" name="直線コネクタ 7"/>
            <p:cNvCxnSpPr/>
            <p:nvPr/>
          </p:nvCxnSpPr>
          <p:spPr bwMode="auto">
            <a:xfrm flipV="1">
              <a:off x="1064568" y="2852936"/>
              <a:ext cx="216024" cy="1440160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直線コネクタ 8"/>
            <p:cNvCxnSpPr/>
            <p:nvPr/>
          </p:nvCxnSpPr>
          <p:spPr bwMode="auto">
            <a:xfrm flipV="1">
              <a:off x="2792760" y="2852936"/>
              <a:ext cx="360040" cy="1512168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直線コネクタ 11"/>
            <p:cNvCxnSpPr/>
            <p:nvPr/>
          </p:nvCxnSpPr>
          <p:spPr bwMode="auto">
            <a:xfrm>
              <a:off x="1280592" y="2852936"/>
              <a:ext cx="720080" cy="0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直線コネクタ 13"/>
            <p:cNvCxnSpPr/>
            <p:nvPr/>
          </p:nvCxnSpPr>
          <p:spPr bwMode="auto">
            <a:xfrm>
              <a:off x="2000672" y="2852936"/>
              <a:ext cx="216024" cy="1512168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直線コネクタ 16"/>
            <p:cNvCxnSpPr/>
            <p:nvPr/>
          </p:nvCxnSpPr>
          <p:spPr bwMode="auto">
            <a:xfrm>
              <a:off x="2216696" y="4365104"/>
              <a:ext cx="576064" cy="0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直線コネクタ 20"/>
            <p:cNvCxnSpPr/>
            <p:nvPr/>
          </p:nvCxnSpPr>
          <p:spPr bwMode="auto">
            <a:xfrm>
              <a:off x="3152800" y="2852936"/>
              <a:ext cx="576064" cy="0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直線コネクタ 21"/>
            <p:cNvCxnSpPr/>
            <p:nvPr/>
          </p:nvCxnSpPr>
          <p:spPr bwMode="auto">
            <a:xfrm flipV="1">
              <a:off x="3728864" y="1916832"/>
              <a:ext cx="144016" cy="936104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フリーフォーム 26"/>
          <p:cNvSpPr/>
          <p:nvPr/>
        </p:nvSpPr>
        <p:spPr bwMode="auto">
          <a:xfrm>
            <a:off x="6105128" y="2207561"/>
            <a:ext cx="2620370" cy="2429302"/>
          </a:xfrm>
          <a:custGeom>
            <a:avLst/>
            <a:gdLst>
              <a:gd name="connsiteX0" fmla="*/ 0 w 2620370"/>
              <a:gd name="connsiteY0" fmla="*/ 2429302 h 2429302"/>
              <a:gd name="connsiteX1" fmla="*/ 900752 w 2620370"/>
              <a:gd name="connsiteY1" fmla="*/ 1405720 h 2429302"/>
              <a:gd name="connsiteX2" fmla="*/ 1351128 w 2620370"/>
              <a:gd name="connsiteY2" fmla="*/ 2047165 h 2429302"/>
              <a:gd name="connsiteX3" fmla="*/ 2620370 w 2620370"/>
              <a:gd name="connsiteY3" fmla="*/ 0 h 2429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0370" h="2429302">
                <a:moveTo>
                  <a:pt x="0" y="2429302"/>
                </a:moveTo>
                <a:cubicBezTo>
                  <a:pt x="337782" y="1949355"/>
                  <a:pt x="675564" y="1469409"/>
                  <a:pt x="900752" y="1405720"/>
                </a:cubicBezTo>
                <a:cubicBezTo>
                  <a:pt x="1125940" y="1342031"/>
                  <a:pt x="1064525" y="2281452"/>
                  <a:pt x="1351128" y="2047165"/>
                </a:cubicBezTo>
                <a:cubicBezTo>
                  <a:pt x="1637731" y="1812878"/>
                  <a:pt x="2326943" y="334370"/>
                  <a:pt x="2620370" y="0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28" name="右矢印 27"/>
          <p:cNvSpPr/>
          <p:nvPr/>
        </p:nvSpPr>
        <p:spPr bwMode="auto">
          <a:xfrm>
            <a:off x="4808984" y="3068960"/>
            <a:ext cx="432048" cy="432048"/>
          </a:xfrm>
          <a:prstGeom prst="right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9" name="角丸四角形吹き出し 28"/>
          <p:cNvSpPr/>
          <p:nvPr/>
        </p:nvSpPr>
        <p:spPr bwMode="auto">
          <a:xfrm>
            <a:off x="1136576" y="1340768"/>
            <a:ext cx="2232248" cy="1152128"/>
          </a:xfrm>
          <a:prstGeom prst="wedgeRoundRectCallout">
            <a:avLst>
              <a:gd name="adj1" fmla="val -27267"/>
              <a:gd name="adj2" fmla="val 104687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ゴツゴツした</a:t>
            </a:r>
            <a:endParaRPr kumimoji="1" lang="en-US" altLang="ja-JP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感じが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する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" name="角丸四角形吹き出し 29"/>
          <p:cNvSpPr/>
          <p:nvPr/>
        </p:nvSpPr>
        <p:spPr bwMode="auto">
          <a:xfrm>
            <a:off x="6177136" y="1340768"/>
            <a:ext cx="2232248" cy="1152128"/>
          </a:xfrm>
          <a:prstGeom prst="wedgeRoundRectCallout">
            <a:avLst>
              <a:gd name="adj1" fmla="val -13204"/>
              <a:gd name="adj2" fmla="val 128380"/>
              <a:gd name="adj3" fmla="val 16667"/>
            </a:avLst>
          </a:prstGeom>
          <a:solidFill>
            <a:srgbClr val="FF999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なめらかな</a:t>
            </a:r>
            <a:endParaRPr kumimoji="1" lang="en-US" altLang="ja-JP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感じ！</a:t>
            </a:r>
            <a:endParaRPr kumimoji="1" lang="en-US" altLang="ja-JP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920552" y="5415607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メロディーライン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をなめらかにすると、</a:t>
            </a:r>
            <a:r>
              <a:rPr lang="ja-JP" altLang="en-US" sz="2400" b="1" u="sng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歌いやすく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なる。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角丸四角形 5"/>
          <p:cNvSpPr/>
          <p:nvPr/>
        </p:nvSpPr>
        <p:spPr bwMode="auto">
          <a:xfrm>
            <a:off x="1280592" y="1124744"/>
            <a:ext cx="7344816" cy="3888432"/>
          </a:xfrm>
          <a:prstGeom prst="roundRect">
            <a:avLst>
              <a:gd name="adj" fmla="val 4655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くり返し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920552" y="5262299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リズム</a:t>
            </a:r>
            <a:r>
              <a:rPr lang="ja-JP" altLang="en-US" sz="24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や</a:t>
            </a:r>
            <a:r>
              <a:rPr lang="ja-JP" altLang="en-US" sz="24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メロディーライン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をくり返すことで、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曲としてのまとまりが生まれ、</a:t>
            </a:r>
            <a:r>
              <a:rPr lang="ja-JP" altLang="en-US" sz="2400" b="1" u="sng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伝わりやすく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なります。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6696" y="1158928"/>
            <a:ext cx="5231469" cy="3666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みがきをかけるポイント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14" name="角丸四角形 13"/>
          <p:cNvSpPr/>
          <p:nvPr/>
        </p:nvSpPr>
        <p:spPr bwMode="auto">
          <a:xfrm>
            <a:off x="1208584" y="1340768"/>
            <a:ext cx="3528392" cy="1008112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歌いやすくする</a:t>
            </a:r>
          </a:p>
        </p:txBody>
      </p:sp>
      <p:sp>
        <p:nvSpPr>
          <p:cNvPr id="15" name="角丸四角形 14"/>
          <p:cNvSpPr/>
          <p:nvPr/>
        </p:nvSpPr>
        <p:spPr bwMode="auto">
          <a:xfrm>
            <a:off x="5025008" y="1340768"/>
            <a:ext cx="3528392" cy="1008112"/>
          </a:xfrm>
          <a:prstGeom prst="roundRect">
            <a:avLst/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伝わりやすくする</a:t>
            </a:r>
          </a:p>
        </p:txBody>
      </p:sp>
      <p:sp>
        <p:nvSpPr>
          <p:cNvPr id="18" name="角丸四角形 17"/>
          <p:cNvSpPr/>
          <p:nvPr/>
        </p:nvSpPr>
        <p:spPr bwMode="auto">
          <a:xfrm>
            <a:off x="560512" y="3140968"/>
            <a:ext cx="8784976" cy="3024336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32520" y="2535309"/>
            <a:ext cx="8784976" cy="461643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そのためには・・・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776536" y="3471413"/>
            <a:ext cx="8280920" cy="461643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・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言葉の区切り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をわかりやすくしようー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休符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・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音を伸ばす</a:t>
            </a:r>
            <a:endParaRPr lang="en-US" altLang="ja-JP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76536" y="4047477"/>
            <a:ext cx="8280920" cy="461643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・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言葉の上がり下がり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に注意しよう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4" name="円/楕円 23"/>
          <p:cNvSpPr/>
          <p:nvPr/>
        </p:nvSpPr>
        <p:spPr bwMode="auto">
          <a:xfrm>
            <a:off x="1424608" y="4653136"/>
            <a:ext cx="3240360" cy="1224136"/>
          </a:xfrm>
          <a:prstGeom prst="ellipse">
            <a:avLst/>
          </a:prstGeom>
          <a:solidFill>
            <a:srgbClr val="FF999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音の並び</a:t>
            </a:r>
          </a:p>
        </p:txBody>
      </p:sp>
      <p:sp>
        <p:nvSpPr>
          <p:cNvPr id="25" name="円/楕円 24"/>
          <p:cNvSpPr/>
          <p:nvPr/>
        </p:nvSpPr>
        <p:spPr bwMode="auto">
          <a:xfrm>
            <a:off x="5025008" y="4653136"/>
            <a:ext cx="3384376" cy="1224136"/>
          </a:xfrm>
          <a:prstGeom prst="ellipse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くり返し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249144" y="3316048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きゅう </a:t>
            </a:r>
            <a:r>
              <a:rPr kumimoji="1" lang="ja-JP" altLang="en-US" sz="1000" b="1" dirty="0" err="1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ふ</a:t>
            </a:r>
            <a:r>
              <a:rPr kumimoji="1"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833320" y="3329696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の　　</a:t>
            </a:r>
          </a:p>
        </p:txBody>
      </p:sp>
    </p:spTree>
    <p:extLst>
      <p:ext uri="{BB962C8B-B14F-4D97-AF65-F5344CB8AC3E}">
        <p14:creationId xmlns:p14="http://schemas.microsoft.com/office/powerpoint/2010/main" xmlns="" val="188339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S template">
  <a:themeElements>
    <a:clrScheme name="S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メイリオ"/>
            <a:ea typeface="メイリオ"/>
            <a:cs typeface="メイリオ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>
          <a:buFont typeface="+mj-lt"/>
          <a:buAutoNum type="arabicPeriod"/>
          <a:defRPr kumimoji="1" sz="2400" dirty="0" smtClean="0">
            <a:latin typeface="メイリオ" pitchFamily="50" charset="-128"/>
            <a:ea typeface="メイリオ" pitchFamily="50" charset="-128"/>
            <a:cs typeface="メイリオ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SES template</Template>
  <TotalTime>35253</TotalTime>
  <Words>312</Words>
  <Application>Microsoft Office PowerPoint</Application>
  <PresentationFormat>A4 210 x 297 mm</PresentationFormat>
  <Paragraphs>68</Paragraphs>
  <Slides>10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1" baseType="lpstr">
      <vt:lpstr>SES template</vt:lpstr>
      <vt:lpstr>音楽づくり授業 ③</vt:lpstr>
      <vt:lpstr>今日のめあて</vt:lpstr>
      <vt:lpstr>前回の復習</vt:lpstr>
      <vt:lpstr>歌にみがきをかける方法</vt:lpstr>
      <vt:lpstr>みがきをかけるポイント</vt:lpstr>
      <vt:lpstr>音の並び</vt:lpstr>
      <vt:lpstr>音の並び</vt:lpstr>
      <vt:lpstr>くり返し</vt:lpstr>
      <vt:lpstr>みがきをかけるポイント</vt:lpstr>
      <vt:lpstr>自分たちの歌をチェックしてみよう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Yamaha Corporation</dc:creator>
  <dcterms:created xsi:type="dcterms:W3CDTF">2015-09-07T06:14:15Z</dcterms:created>
  <dcterms:modified xsi:type="dcterms:W3CDTF">2017-01-15T07:52:45Z</dcterms:modified>
</cp:coreProperties>
</file>